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5"/>
  </p:notesMasterIdLst>
  <p:sldIdLst>
    <p:sldId id="256" r:id="rId5"/>
    <p:sldId id="257" r:id="rId6"/>
    <p:sldId id="259" r:id="rId7"/>
    <p:sldId id="260" r:id="rId8"/>
    <p:sldId id="262" r:id="rId9"/>
    <p:sldId id="266" r:id="rId10"/>
    <p:sldId id="267" r:id="rId11"/>
    <p:sldId id="263" r:id="rId12"/>
    <p:sldId id="264" r:id="rId13"/>
    <p:sldId id="265" r:id="rId14"/>
  </p:sldIdLst>
  <p:sldSz cx="9144000" cy="6858000" type="screen4x3"/>
  <p:notesSz cx="6742113" cy="987266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556" autoAdjust="0"/>
  </p:normalViewPr>
  <p:slideViewPr>
    <p:cSldViewPr>
      <p:cViewPr varScale="1">
        <p:scale>
          <a:sx n="121" d="100"/>
          <a:sy n="121" d="100"/>
        </p:scale>
        <p:origin x="1314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582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8971" y="0"/>
            <a:ext cx="2921582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C4A523-A583-4947-842B-E9936820765D}" type="datetimeFigureOut">
              <a:rPr lang="de-DE" smtClean="0"/>
              <a:t>13.10.2021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1233488"/>
            <a:ext cx="4440237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4212" y="4751219"/>
            <a:ext cx="539369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21582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8971" y="9377317"/>
            <a:ext cx="2921582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B27F78-A296-4B46-AC91-6AF895EC78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95030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Unterrichtsgespräch: Beiträge</a:t>
            </a:r>
            <a:r>
              <a:rPr lang="de-DE" baseline="0" dirty="0"/>
              <a:t> zu den folgenden Folien mündlich sammeln</a:t>
            </a:r>
          </a:p>
          <a:p>
            <a:r>
              <a:rPr lang="de-DE" baseline="0" dirty="0"/>
              <a:t>Hat jemand eine Idee, was diese Karte darstellt?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B27F78-A296-4B46-AC91-6AF895EC78A2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67474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B27F78-A296-4B46-AC91-6AF895EC78A2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4336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Kennt</a:t>
            </a:r>
            <a:r>
              <a:rPr lang="de-DE" baseline="0" dirty="0"/>
              <a:t> jemand die beiden Fahrer, haben beide die Tour de France gewonnen…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B27F78-A296-4B46-AC91-6AF895EC78A2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02385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Sammlung von Vorkenntnissen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B27F78-A296-4B46-AC91-6AF895EC78A2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01796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B27F78-A296-4B46-AC91-6AF895EC78A2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16552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An dieser Stelle werden meist viele Fragen gestellt,</a:t>
            </a:r>
            <a:r>
              <a:rPr lang="de-DE" baseline="0" dirty="0"/>
              <a:t> z. B.: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baseline="0" dirty="0"/>
              <a:t>Wie merkt die Nierenzelle, dass der Mensch Sauerstoffmangel hat?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baseline="0" dirty="0"/>
              <a:t>Wie bewirkt das EPO, dass mehr rote Blutkörperchen gebildet werden?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baseline="0" dirty="0"/>
              <a:t>Wie kommt das EPO von der Nierenzelle in die Blutbahn?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baseline="0" dirty="0"/>
              <a:t>Wie bildet die Nierenzelle das EPO?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de-DE" baseline="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de-DE" baseline="0" dirty="0"/>
              <a:t>Die letzte Frage ist die, die zur zielführenden Problemstellung der Unterrichtseinheit wird. Die anderen Fragen </a:t>
            </a:r>
            <a:r>
              <a:rPr lang="de-DE" baseline="0"/>
              <a:t>werden notiert </a:t>
            </a:r>
            <a:r>
              <a:rPr lang="de-DE" baseline="0" dirty="0"/>
              <a:t>bzw. das Tafelbild fotografiert und am Ende der Einheit wieder aufgegriffen und zumindest in Ansätzen beantwortet.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de-DE" baseline="0" dirty="0"/>
              <a:t>Die Fragen können auch zur individuellen Förderung verwendet werden, um schnellere Schüler mit Zusatzinformationen und –aufgaben zu versorgen.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B27F78-A296-4B46-AC91-6AF895EC78A2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680481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ECE06-0406-4DE0-A073-831812EF40B9}" type="datetimeFigureOut">
              <a:rPr lang="de-DE" smtClean="0"/>
              <a:t>13.10.2021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23223-B1E3-45AF-9747-B0A6AB667B1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96510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ECE06-0406-4DE0-A073-831812EF40B9}" type="datetimeFigureOut">
              <a:rPr lang="de-DE" smtClean="0"/>
              <a:t>13.10.2021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23223-B1E3-45AF-9747-B0A6AB667B1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00449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ECE06-0406-4DE0-A073-831812EF40B9}" type="datetimeFigureOut">
              <a:rPr lang="de-DE" smtClean="0"/>
              <a:t>13.10.2021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23223-B1E3-45AF-9747-B0A6AB667B1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9713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ECE06-0406-4DE0-A073-831812EF40B9}" type="datetimeFigureOut">
              <a:rPr lang="de-DE" smtClean="0"/>
              <a:t>13.10.2021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23223-B1E3-45AF-9747-B0A6AB667B1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5418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ECE06-0406-4DE0-A073-831812EF40B9}" type="datetimeFigureOut">
              <a:rPr lang="de-DE" smtClean="0"/>
              <a:t>13.10.2021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23223-B1E3-45AF-9747-B0A6AB667B1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202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ECE06-0406-4DE0-A073-831812EF40B9}" type="datetimeFigureOut">
              <a:rPr lang="de-DE" smtClean="0"/>
              <a:t>13.10.2021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23223-B1E3-45AF-9747-B0A6AB667B1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035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ECE06-0406-4DE0-A073-831812EF40B9}" type="datetimeFigureOut">
              <a:rPr lang="de-DE" smtClean="0"/>
              <a:t>13.10.2021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23223-B1E3-45AF-9747-B0A6AB667B1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38158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ECE06-0406-4DE0-A073-831812EF40B9}" type="datetimeFigureOut">
              <a:rPr lang="de-DE" smtClean="0"/>
              <a:t>13.10.2021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23223-B1E3-45AF-9747-B0A6AB667B1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05317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ECE06-0406-4DE0-A073-831812EF40B9}" type="datetimeFigureOut">
              <a:rPr lang="de-DE" smtClean="0"/>
              <a:t>13.10.2021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23223-B1E3-45AF-9747-B0A6AB667B1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47642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ECE06-0406-4DE0-A073-831812EF40B9}" type="datetimeFigureOut">
              <a:rPr lang="de-DE" smtClean="0"/>
              <a:t>13.10.2021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23223-B1E3-45AF-9747-B0A6AB667B1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9958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ECE06-0406-4DE0-A073-831812EF40B9}" type="datetimeFigureOut">
              <a:rPr lang="de-DE" smtClean="0"/>
              <a:t>13.10.2021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23223-B1E3-45AF-9747-B0A6AB667B1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19386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FECE06-0406-4DE0-A073-831812EF40B9}" type="datetimeFigureOut">
              <a:rPr lang="de-DE" smtClean="0"/>
              <a:t>13.10.2021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223223-B1E3-45AF-9747-B0A6AB667B1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3218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iki/File:Route_of_the_2019_Tour_de_France.pn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pngimg.com/download/89688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ommons.wikimedia.org/wiki/File:Jan_Ullrich_Deutschlandtour_2005.jpg" TargetMode="External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ickr.com/photos/ciclismoitalia/38989415152/in/photostream/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kinderkrebsinfo.de/erkrankungen/leukaemien/pohpatinfoall120060414/allgemeine_informationen/aufbau_und_funktion_von_knochenmark_und_blut/ort_der_blutbildung/index_ger.html" TargetMode="External"/><Relationship Id="rId3" Type="http://schemas.openxmlformats.org/officeDocument/2006/relationships/image" Target="../media/image7.jp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g"/><Relationship Id="rId5" Type="http://schemas.openxmlformats.org/officeDocument/2006/relationships/image" Target="../media/image8.jpg"/><Relationship Id="rId4" Type="http://schemas.openxmlformats.org/officeDocument/2006/relationships/hyperlink" Target="https://www.live-karikaturen.ch/downloads/wandern-sommer-ferien-rucksack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/>
        </p:nvSpPr>
        <p:spPr>
          <a:xfrm>
            <a:off x="1043608" y="6381328"/>
            <a:ext cx="763284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dirty="0">
                <a:hlinkClick r:id="rId3"/>
              </a:rPr>
              <a:t>https://</a:t>
            </a:r>
            <a:r>
              <a:rPr lang="de-DE" sz="1200" dirty="0" smtClean="0">
                <a:hlinkClick r:id="rId3"/>
              </a:rPr>
              <a:t>commons.wikimedia.org/wiki/File:Route_of_the_2019_Tour_de_France.png</a:t>
            </a:r>
            <a:r>
              <a:rPr lang="de-DE" sz="1200" dirty="0" smtClean="0"/>
              <a:t>?uselang=de, CC BY-SA 3.0, A. </a:t>
            </a:r>
            <a:r>
              <a:rPr lang="de-DE" sz="1200" dirty="0" err="1" smtClean="0"/>
              <a:t>Loas</a:t>
            </a:r>
            <a:r>
              <a:rPr lang="de-DE" sz="1200" dirty="0" smtClean="0"/>
              <a:t> </a:t>
            </a:r>
            <a:endParaRPr lang="de-DE" sz="1200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90"/>
          <a:stretch/>
        </p:blipFill>
        <p:spPr>
          <a:xfrm>
            <a:off x="1583668" y="260648"/>
            <a:ext cx="6264695" cy="5987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9303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24928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de-DE" dirty="0"/>
              <a:t>Welche Fragen können Sie nun stellen?</a:t>
            </a:r>
          </a:p>
        </p:txBody>
      </p:sp>
    </p:spTree>
    <p:extLst>
      <p:ext uri="{BB962C8B-B14F-4D97-AF65-F5344CB8AC3E}">
        <p14:creationId xmlns:p14="http://schemas.microsoft.com/office/powerpoint/2010/main" val="1997276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</p:spPr>
      </p:pic>
      <p:sp>
        <p:nvSpPr>
          <p:cNvPr id="3" name="Rechteck 2"/>
          <p:cNvSpPr/>
          <p:nvPr/>
        </p:nvSpPr>
        <p:spPr>
          <a:xfrm>
            <a:off x="611560" y="6165304"/>
            <a:ext cx="52061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hlinkClick r:id="rId4"/>
              </a:rPr>
              <a:t>https://</a:t>
            </a:r>
            <a:r>
              <a:rPr lang="de-DE" dirty="0" smtClean="0">
                <a:hlinkClick r:id="rId4"/>
              </a:rPr>
              <a:t>pngimg.com/download/89688</a:t>
            </a:r>
            <a:r>
              <a:rPr lang="de-DE" dirty="0" smtClean="0"/>
              <a:t>, CC 4.0 BY-NC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92557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15" t="16400" r="20387" b="6951"/>
          <a:stretch/>
        </p:blipFill>
        <p:spPr>
          <a:xfrm>
            <a:off x="323528" y="51317"/>
            <a:ext cx="4248472" cy="5256584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04266">
            <a:off x="5125871" y="-237165"/>
            <a:ext cx="3222529" cy="6157699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>
          <a:xfrm>
            <a:off x="4049440" y="6101411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200" dirty="0">
                <a:hlinkClick r:id="rId5"/>
              </a:rPr>
              <a:t>https://</a:t>
            </a:r>
            <a:r>
              <a:rPr lang="de-DE" sz="1200" dirty="0" smtClean="0">
                <a:hlinkClick r:id="rId5"/>
              </a:rPr>
              <a:t>commons.wikimedia.org/wiki/File:Jan_Ullrich_Deutschlandtour_2005.jpg</a:t>
            </a:r>
            <a:r>
              <a:rPr lang="de-DE" sz="1200" dirty="0"/>
              <a:t>, CC BY-SA </a:t>
            </a:r>
            <a:r>
              <a:rPr lang="de-DE" sz="1200" dirty="0" smtClean="0"/>
              <a:t>2.5, J. Wohlfahrt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823652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3912" y="610961"/>
            <a:ext cx="7496175" cy="5505450"/>
          </a:xfrm>
          <a:prstGeom prst="rect">
            <a:avLst/>
          </a:prstGeom>
        </p:spPr>
      </p:pic>
      <p:sp>
        <p:nvSpPr>
          <p:cNvPr id="10" name="Rechteck 9"/>
          <p:cNvSpPr/>
          <p:nvPr/>
        </p:nvSpPr>
        <p:spPr>
          <a:xfrm>
            <a:off x="991457" y="6233880"/>
            <a:ext cx="732863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dirty="0">
                <a:hlinkClick r:id="rId3"/>
              </a:rPr>
              <a:t>https://www.flickr.com/photos/ciclismoitalia/38989415152/in/photostream</a:t>
            </a:r>
            <a:r>
              <a:rPr lang="de-DE" sz="1200" dirty="0" smtClean="0">
                <a:hlinkClick r:id="rId3"/>
              </a:rPr>
              <a:t>/</a:t>
            </a:r>
            <a:r>
              <a:rPr lang="de-DE" sz="1200" dirty="0" smtClean="0"/>
              <a:t>, CC BY </a:t>
            </a:r>
            <a:r>
              <a:rPr lang="de-DE" sz="1200" dirty="0"/>
              <a:t>2.0, </a:t>
            </a:r>
            <a:r>
              <a:rPr lang="de-DE" sz="1200" dirty="0" err="1"/>
              <a:t>Ciclismo</a:t>
            </a:r>
            <a:r>
              <a:rPr lang="de-DE" sz="1200" dirty="0"/>
              <a:t> </a:t>
            </a:r>
            <a:r>
              <a:rPr lang="de-DE" sz="1200" dirty="0" smtClean="0"/>
              <a:t>Italia 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1272568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2276872"/>
            <a:ext cx="8229600" cy="1143000"/>
          </a:xfrm>
        </p:spPr>
        <p:txBody>
          <a:bodyPr>
            <a:noAutofit/>
          </a:bodyPr>
          <a:lstStyle/>
          <a:p>
            <a:r>
              <a:rPr lang="de-DE" sz="7200" b="1" dirty="0">
                <a:solidFill>
                  <a:srgbClr val="FF0000"/>
                </a:solidFill>
              </a:rPr>
              <a:t>Was ist EPO?</a:t>
            </a:r>
          </a:p>
        </p:txBody>
      </p:sp>
    </p:spTree>
    <p:extLst>
      <p:ext uri="{BB962C8B-B14F-4D97-AF65-F5344CB8AC3E}">
        <p14:creationId xmlns:p14="http://schemas.microsoft.com/office/powerpoint/2010/main" val="592017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EPO ist ein Protein</a:t>
            </a:r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638820" y="249289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/>
              <a:t>Proteine sind wichtige Stoffe im Körper.</a:t>
            </a:r>
          </a:p>
        </p:txBody>
      </p:sp>
      <p:sp>
        <p:nvSpPr>
          <p:cNvPr id="5" name="Titel 1"/>
          <p:cNvSpPr txBox="1">
            <a:spLocks/>
          </p:cNvSpPr>
          <p:nvPr/>
        </p:nvSpPr>
        <p:spPr>
          <a:xfrm>
            <a:off x="467544" y="458112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/>
              <a:t>Welche Körperstrukturen bestehen aus Proteinen?</a:t>
            </a:r>
          </a:p>
        </p:txBody>
      </p:sp>
    </p:spTree>
    <p:extLst>
      <p:ext uri="{BB962C8B-B14F-4D97-AF65-F5344CB8AC3E}">
        <p14:creationId xmlns:p14="http://schemas.microsoft.com/office/powerpoint/2010/main" val="5150238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2276872"/>
            <a:ext cx="8229600" cy="1143000"/>
          </a:xfrm>
        </p:spPr>
        <p:txBody>
          <a:bodyPr>
            <a:noAutofit/>
          </a:bodyPr>
          <a:lstStyle/>
          <a:p>
            <a:r>
              <a:rPr lang="de-DE" sz="7200" b="1" dirty="0">
                <a:solidFill>
                  <a:srgbClr val="FF0000"/>
                </a:solidFill>
              </a:rPr>
              <a:t>Wie wirkt EPO?</a:t>
            </a:r>
          </a:p>
        </p:txBody>
      </p:sp>
    </p:spTree>
    <p:extLst>
      <p:ext uri="{BB962C8B-B14F-4D97-AF65-F5344CB8AC3E}">
        <p14:creationId xmlns:p14="http://schemas.microsoft.com/office/powerpoint/2010/main" val="7983992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Die Wirkung von EPO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268760"/>
            <a:ext cx="7776864" cy="5206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41629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pieren 10"/>
          <p:cNvGrpSpPr/>
          <p:nvPr/>
        </p:nvGrpSpPr>
        <p:grpSpPr>
          <a:xfrm>
            <a:off x="3279481" y="548680"/>
            <a:ext cx="3308743" cy="585356"/>
            <a:chOff x="3279481" y="548680"/>
            <a:chExt cx="3308743" cy="585356"/>
          </a:xfrm>
        </p:grpSpPr>
        <p:sp>
          <p:nvSpPr>
            <p:cNvPr id="4" name="Nach unten gekrümmter Pfeil 3"/>
            <p:cNvSpPr/>
            <p:nvPr/>
          </p:nvSpPr>
          <p:spPr>
            <a:xfrm>
              <a:off x="3279481" y="548680"/>
              <a:ext cx="3308743" cy="432048"/>
            </a:xfrm>
            <a:prstGeom prst="curved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5" name="Textfeld 4"/>
            <p:cNvSpPr txBox="1"/>
            <p:nvPr/>
          </p:nvSpPr>
          <p:spPr>
            <a:xfrm>
              <a:off x="4042693" y="764704"/>
              <a:ext cx="19272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b="1" dirty="0"/>
                <a:t>Sauerstoffmangel</a:t>
              </a:r>
            </a:p>
          </p:txBody>
        </p:sp>
      </p:grpSp>
      <p:sp>
        <p:nvSpPr>
          <p:cNvPr id="6" name="Nach links gekrümmter Pfeil 5"/>
          <p:cNvSpPr/>
          <p:nvPr/>
        </p:nvSpPr>
        <p:spPr>
          <a:xfrm rot="2752402">
            <a:off x="7267835" y="4417560"/>
            <a:ext cx="576064" cy="1884332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7027826" y="5696912"/>
            <a:ext cx="19272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b="1" dirty="0"/>
              <a:t>Nierenzellen bilden EPO </a:t>
            </a:r>
            <a:r>
              <a:rPr lang="de-DE" b="1" dirty="0">
                <a:sym typeface="Wingdings" pitchFamily="2" charset="2"/>
              </a:rPr>
              <a:t> in die Blutbahn</a:t>
            </a:r>
            <a:endParaRPr lang="de-DE" b="1" dirty="0"/>
          </a:p>
        </p:txBody>
      </p:sp>
      <p:grpSp>
        <p:nvGrpSpPr>
          <p:cNvPr id="16" name="Gruppieren 15"/>
          <p:cNvGrpSpPr/>
          <p:nvPr/>
        </p:nvGrpSpPr>
        <p:grpSpPr>
          <a:xfrm>
            <a:off x="539552" y="5774364"/>
            <a:ext cx="4466784" cy="768423"/>
            <a:chOff x="539552" y="5774364"/>
            <a:chExt cx="4466784" cy="768423"/>
          </a:xfrm>
        </p:grpSpPr>
        <p:sp>
          <p:nvSpPr>
            <p:cNvPr id="7" name="Nach unten gekrümmter Pfeil 6"/>
            <p:cNvSpPr/>
            <p:nvPr/>
          </p:nvSpPr>
          <p:spPr>
            <a:xfrm rot="10800000">
              <a:off x="539552" y="5774364"/>
              <a:ext cx="4466784" cy="768423"/>
            </a:xfrm>
            <a:prstGeom prst="curved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14" name="Textfeld 13"/>
            <p:cNvSpPr txBox="1"/>
            <p:nvPr/>
          </p:nvSpPr>
          <p:spPr>
            <a:xfrm>
              <a:off x="1772284" y="6148581"/>
              <a:ext cx="20796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b="1" dirty="0"/>
                <a:t>Zum Knochenmark</a:t>
              </a:r>
            </a:p>
          </p:txBody>
        </p:sp>
      </p:grpSp>
      <p:grpSp>
        <p:nvGrpSpPr>
          <p:cNvPr id="17" name="Gruppieren 16"/>
          <p:cNvGrpSpPr/>
          <p:nvPr/>
        </p:nvGrpSpPr>
        <p:grpSpPr>
          <a:xfrm>
            <a:off x="3059832" y="1308203"/>
            <a:ext cx="2496463" cy="3400040"/>
            <a:chOff x="3059832" y="1308203"/>
            <a:chExt cx="2259787" cy="3400040"/>
          </a:xfrm>
        </p:grpSpPr>
        <p:sp>
          <p:nvSpPr>
            <p:cNvPr id="10" name="Nach rechts gekrümmter Pfeil 9"/>
            <p:cNvSpPr/>
            <p:nvPr/>
          </p:nvSpPr>
          <p:spPr>
            <a:xfrm rot="10432081">
              <a:off x="3491880" y="1308203"/>
              <a:ext cx="720080" cy="3400040"/>
            </a:xfrm>
            <a:prstGeom prst="curved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18" name="Textfeld 17"/>
            <p:cNvSpPr txBox="1"/>
            <p:nvPr/>
          </p:nvSpPr>
          <p:spPr>
            <a:xfrm>
              <a:off x="3059832" y="2042294"/>
              <a:ext cx="225978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b="1" dirty="0"/>
                <a:t>Verbesserter Sauerstofftransport </a:t>
              </a:r>
              <a:r>
                <a:rPr lang="de-DE" b="1" dirty="0">
                  <a:sym typeface="Wingdings" pitchFamily="2" charset="2"/>
                </a:rPr>
                <a:t> mehr Ausdauer</a:t>
              </a:r>
              <a:endParaRPr lang="de-DE" b="1" dirty="0"/>
            </a:p>
          </p:txBody>
        </p:sp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703"/>
          <a:stretch/>
        </p:blipFill>
        <p:spPr>
          <a:xfrm>
            <a:off x="392360" y="116631"/>
            <a:ext cx="2518661" cy="2592289"/>
          </a:xfrm>
          <a:prstGeom prst="rect">
            <a:avLst/>
          </a:prstGeom>
        </p:spPr>
      </p:pic>
      <p:sp>
        <p:nvSpPr>
          <p:cNvPr id="3" name="Rechteck 2"/>
          <p:cNvSpPr/>
          <p:nvPr/>
        </p:nvSpPr>
        <p:spPr>
          <a:xfrm>
            <a:off x="518541" y="2659138"/>
            <a:ext cx="2360535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100" dirty="0" smtClean="0">
                <a:hlinkClick r:id="rId4"/>
              </a:rPr>
              <a:t>live-</a:t>
            </a:r>
            <a:r>
              <a:rPr lang="de-DE" sz="1100" dirty="0" err="1" smtClean="0">
                <a:hlinkClick r:id="rId4"/>
              </a:rPr>
              <a:t>karikaturen.ch</a:t>
            </a:r>
            <a:r>
              <a:rPr lang="de-DE" sz="1100" dirty="0" err="1" smtClean="0"/>
              <a:t>CC</a:t>
            </a:r>
            <a:r>
              <a:rPr lang="de-DE" sz="1100" dirty="0" smtClean="0"/>
              <a:t> BY-SA 4.0</a:t>
            </a:r>
            <a:endParaRPr lang="de-DE" sz="1100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684" y="329366"/>
            <a:ext cx="1476014" cy="2385478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7321" y="2671685"/>
            <a:ext cx="1428750" cy="1428750"/>
          </a:xfrm>
          <a:prstGeom prst="rect">
            <a:avLst/>
          </a:prstGeom>
        </p:spPr>
      </p:pic>
      <p:pic>
        <p:nvPicPr>
          <p:cNvPr id="23" name="Grafik 2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881109">
            <a:off x="4860170" y="4815903"/>
            <a:ext cx="2464964" cy="1232482"/>
          </a:xfrm>
          <a:prstGeom prst="rect">
            <a:avLst/>
          </a:prstGeom>
        </p:spPr>
      </p:pic>
      <p:sp>
        <p:nvSpPr>
          <p:cNvPr id="25" name="Textfeld 24"/>
          <p:cNvSpPr txBox="1"/>
          <p:nvPr/>
        </p:nvSpPr>
        <p:spPr>
          <a:xfrm>
            <a:off x="539552" y="3573016"/>
            <a:ext cx="28732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Bild von Stammzellen und Blutbildung, z. B</a:t>
            </a:r>
            <a:r>
              <a:rPr lang="de-DE" dirty="0" smtClean="0"/>
              <a:t>. </a:t>
            </a:r>
            <a:r>
              <a:rPr lang="de-DE" dirty="0" smtClean="0">
                <a:hlinkClick r:id="rId8"/>
              </a:rPr>
              <a:t>hier</a:t>
            </a:r>
            <a:r>
              <a:rPr lang="de-DE" sz="1200" dirty="0" smtClean="0"/>
              <a:t> 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56699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4D712B0552E4C040800325C97DCF7ADA" ma:contentTypeVersion="" ma:contentTypeDescription="Ein neues Dokument erstellen." ma:contentTypeScope="" ma:versionID="ceb1499377c913675057af43183e035d">
  <xsd:schema xmlns:xsd="http://www.w3.org/2001/XMLSchema" xmlns:xs="http://www.w3.org/2001/XMLSchema" xmlns:p="http://schemas.microsoft.com/office/2006/metadata/properties" xmlns:ns2="55696b60-0389-45c2-bb8c-032517eb46a2" targetNamespace="http://schemas.microsoft.com/office/2006/metadata/properties" ma:root="true" ma:fieldsID="402b5aa344d9f8ab2c8dc62f307f3dd3" ns2:_="">
    <xsd:import namespace="55696b60-0389-45c2-bb8c-032517eb46a2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696b60-0389-45c2-bb8c-032517eb46a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1856E9D-0E7E-4F57-BEC1-23F555305BF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7B664E8-CB6B-43C3-8C73-4431497112AF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55696b60-0389-45c2-bb8c-032517eb46a2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235C0C47-E24F-4816-B0F0-F18014CACA8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5696b60-0389-45c2-bb8c-032517eb46a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258</Words>
  <Application>Microsoft Office PowerPoint</Application>
  <PresentationFormat>Bildschirmpräsentation (4:3)</PresentationFormat>
  <Paragraphs>35</Paragraphs>
  <Slides>10</Slides>
  <Notes>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4" baseType="lpstr">
      <vt:lpstr>Arial</vt:lpstr>
      <vt:lpstr>Calibri</vt:lpstr>
      <vt:lpstr>Wingdings</vt:lpstr>
      <vt:lpstr>Larissa</vt:lpstr>
      <vt:lpstr>PowerPoint-Präsentation</vt:lpstr>
      <vt:lpstr>PowerPoint-Präsentation</vt:lpstr>
      <vt:lpstr>PowerPoint-Präsentation</vt:lpstr>
      <vt:lpstr>PowerPoint-Präsentation</vt:lpstr>
      <vt:lpstr>Was ist EPO?</vt:lpstr>
      <vt:lpstr>EPO ist ein Protein</vt:lpstr>
      <vt:lpstr>Wie wirkt EPO?</vt:lpstr>
      <vt:lpstr>Die Wirkung von EPO</vt:lpstr>
      <vt:lpstr>PowerPoint-Präsentation</vt:lpstr>
      <vt:lpstr>Welche Fragen können Sie nun stellen?</vt:lpstr>
    </vt:vector>
  </TitlesOfParts>
  <Company>schule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lehrer</dc:creator>
  <cp:lastModifiedBy>Barbian, Markus (ZSL)</cp:lastModifiedBy>
  <cp:revision>51</cp:revision>
  <cp:lastPrinted>2021-10-13T08:23:37Z</cp:lastPrinted>
  <dcterms:created xsi:type="dcterms:W3CDTF">2016-10-09T16:51:43Z</dcterms:created>
  <dcterms:modified xsi:type="dcterms:W3CDTF">2021-10-13T08:26:30Z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0x0101004D712B0552E4C040800325C97DCF7ADA</vt:lpwstr>
  </property>
</Properties>
</file>